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528" r:id="rId2"/>
    <p:sldId id="684" r:id="rId3"/>
    <p:sldId id="655" r:id="rId4"/>
    <p:sldId id="675" r:id="rId5"/>
    <p:sldId id="676" r:id="rId6"/>
    <p:sldId id="677" r:id="rId7"/>
    <p:sldId id="678" r:id="rId8"/>
    <p:sldId id="679" r:id="rId9"/>
    <p:sldId id="680" r:id="rId10"/>
    <p:sldId id="681" r:id="rId11"/>
    <p:sldId id="615" r:id="rId12"/>
    <p:sldId id="671" r:id="rId13"/>
    <p:sldId id="673" r:id="rId14"/>
    <p:sldId id="592" r:id="rId15"/>
    <p:sldId id="682" r:id="rId16"/>
    <p:sldId id="683" r:id="rId17"/>
    <p:sldId id="647" r:id="rId18"/>
    <p:sldId id="648" r:id="rId19"/>
    <p:sldId id="649" r:id="rId20"/>
    <p:sldId id="650" r:id="rId21"/>
    <p:sldId id="651" r:id="rId22"/>
    <p:sldId id="594" r:id="rId23"/>
    <p:sldId id="632" r:id="rId24"/>
    <p:sldId id="633" r:id="rId25"/>
    <p:sldId id="634" r:id="rId26"/>
    <p:sldId id="637" r:id="rId27"/>
    <p:sldId id="636" r:id="rId28"/>
    <p:sldId id="638" r:id="rId29"/>
    <p:sldId id="639" r:id="rId30"/>
    <p:sldId id="635" r:id="rId31"/>
    <p:sldId id="640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33CC33"/>
    <a:srgbClr val="BEBA00"/>
    <a:srgbClr val="B0AC00"/>
    <a:srgbClr val="CCCC00"/>
    <a:srgbClr val="99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5279" autoAdjust="0"/>
  </p:normalViewPr>
  <p:slideViewPr>
    <p:cSldViewPr>
      <p:cViewPr varScale="1">
        <p:scale>
          <a:sx n="106" d="100"/>
          <a:sy n="106" d="100"/>
        </p:scale>
        <p:origin x="18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fld id="{FF8248DB-BB66-4043-B0CE-AFF97CBF61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8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defTabSz="931863">
              <a:defRPr sz="1200" b="1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8475" cy="466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181" tIns="46590" rIns="93181" bIns="46590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1"/>
            </a:lvl1pPr>
          </a:lstStyle>
          <a:p>
            <a:fld id="{BBC14CA9-EAEE-744B-A98D-D41DD5295D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347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1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53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4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4155" name="Line 59"/>
              <p:cNvSpPr>
                <a:spLocks noChangeShapeType="1"/>
              </p:cNvSpPr>
              <p:nvPr userDrawn="1"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4160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8C209F-7166-E34F-A1BC-AB28342B37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D3DF39-4E19-DB49-9351-519741FAB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204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5FFAD7-08FE-4148-BD9F-729E5388AE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143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712042D-C6E9-5B48-9A05-E734D97FDC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492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021ABC-0C72-4647-B7CD-2E43A0FC7F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444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2D7B37-6BF3-014D-A9A6-D9F1B43742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32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52F7A5-1AD9-1A44-9287-A2BC5F9720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93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B45CD7-3C66-B54C-BF5B-2587BF19A1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07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10C58-2919-5746-82B4-B96742ED52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0CBAFE-7AB5-0943-AE13-9DA9AA4EA8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4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6CAE68-8F5D-A64E-BE91-E907C99495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74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0D29E-11FD-9D47-ACE0-9ED2B35FEF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22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07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076" name="Group 1028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3077" name="Line 1029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99" name="Group 1051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10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129" name="Rectangle 1081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0" name="Line 1082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5" name="Rectangle 108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6" name="Rectangle 108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8" name="Rectangle 109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39" name="Rectangle 109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19DC58D-601A-154D-BB20-EB79E61317B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BD1C4CA8-EC54-274D-BBC3-FD09F066AF51}" type="slidenum">
              <a:rPr lang="en-US"/>
              <a:pPr/>
              <a:t>1</a:t>
            </a:fld>
            <a:endParaRPr lang="en-US"/>
          </a:p>
        </p:txBody>
      </p:sp>
      <p:sp>
        <p:nvSpPr>
          <p:cNvPr id="518150" name="Text Box 6"/>
          <p:cNvSpPr txBox="1">
            <a:spLocks noGrp="1" noChangeArrowheads="1"/>
          </p:cNvSpPr>
          <p:nvPr>
            <p:ph type="ctr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 eaLnBrk="0" hangingPunct="0"/>
            <a:r>
              <a:rPr kumimoji="1" lang="en-US" sz="3200" dirty="0"/>
              <a:t>A Service Oriented Architecture (SOA) Primer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10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Architecture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524000" y="2275166"/>
            <a:ext cx="5943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Oriented Architecture, versus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Based Architecture, versus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9380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11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Oriented Architecture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2CA8-631D-244E-B442-7B92031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63234"/>
            <a:ext cx="7620000" cy="459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762000" y="6002866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Middleware – Sometimes called an ESB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7813-A902-1B4A-BA8F-B5917D363539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3884361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12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Service Based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133600" y="6017567"/>
            <a:ext cx="512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Well To Partition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2527-C775-1D40-A7FB-5A33ECA0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295400"/>
            <a:ext cx="7757160" cy="438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DEB22-5E99-844F-911B-F2B760BA9679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9453870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0FE3F-8DDC-9E4D-B233-EAD437749429}" type="slidenum">
              <a:rPr lang="en-US"/>
              <a:pPr/>
              <a:t>13</a:t>
            </a:fld>
            <a:endParaRPr lang="en-US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3200" dirty="0"/>
              <a:t>Microservice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A6E08-DACF-2A42-98A3-D8C5CD773269}"/>
              </a:ext>
            </a:extLst>
          </p:cNvPr>
          <p:cNvSpPr txBox="1"/>
          <p:nvPr/>
        </p:nvSpPr>
        <p:spPr>
          <a:xfrm>
            <a:off x="2531806" y="6233248"/>
            <a:ext cx="429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Idea – SHARE NOTHING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795EE-B7DD-8041-96B7-15E6968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9" y="1143000"/>
            <a:ext cx="8607870" cy="493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339A2-5ACF-0449-944D-94C4630DBFFC}"/>
              </a:ext>
            </a:extLst>
          </p:cNvPr>
          <p:cNvSpPr txBox="1"/>
          <p:nvPr/>
        </p:nvSpPr>
        <p:spPr>
          <a:xfrm>
            <a:off x="624840" y="811867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Ref: Neil Ford &amp; Mark Richards</a:t>
            </a:r>
            <a:br>
              <a:rPr lang="en-US" sz="1200" b="1" dirty="0"/>
            </a:br>
            <a:r>
              <a:rPr lang="en-US" sz="1200" b="1" dirty="0"/>
              <a:t>Software Architecture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0785822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14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Ingredients needed to create applications using the SOA style</a:t>
            </a:r>
          </a:p>
        </p:txBody>
      </p:sp>
      <p:sp>
        <p:nvSpPr>
          <p:cNvPr id="7331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33550"/>
            <a:ext cx="7915275" cy="4286250"/>
          </a:xfrm>
        </p:spPr>
        <p:txBody>
          <a:bodyPr/>
          <a:lstStyle/>
          <a:p>
            <a:pPr marL="236538" indent="-236538" defTabSz="895350"/>
            <a:r>
              <a:rPr lang="en-US" sz="2000" b="1" dirty="0"/>
              <a:t>A set of services </a:t>
            </a:r>
            <a:r>
              <a:rPr lang="en-US" sz="2000" dirty="0"/>
              <a:t>that is thought to be of value to customers, partners, or other areas of an organization</a:t>
            </a:r>
          </a:p>
          <a:p>
            <a:pPr marL="236538" indent="-236538" defTabSz="895350"/>
            <a:r>
              <a:rPr lang="en-US" sz="2000" b="1" dirty="0"/>
              <a:t>An architectural style </a:t>
            </a:r>
            <a:r>
              <a:rPr lang="en-US" sz="2000" dirty="0"/>
              <a:t>that requires a service provider, mediation, and service requestor with a service description</a:t>
            </a:r>
          </a:p>
          <a:p>
            <a:pPr marL="236538" indent="-236538" defTabSz="895350"/>
            <a:r>
              <a:rPr lang="en-US" sz="2000" b="1" dirty="0"/>
              <a:t>A set of architectural principles, patterns and criteria</a:t>
            </a:r>
            <a:r>
              <a:rPr lang="en-US" sz="2000" dirty="0"/>
              <a:t> that address characteristics such as modularity, encapsulation, loose coupling, separation of concerns, reuse and composability</a:t>
            </a:r>
          </a:p>
          <a:p>
            <a:pPr marL="236538" indent="-236538" defTabSz="895350"/>
            <a:r>
              <a:rPr lang="en-US" sz="2000" b="1" dirty="0"/>
              <a:t>A programming model </a:t>
            </a:r>
            <a:r>
              <a:rPr lang="en-US" sz="2000" dirty="0"/>
              <a:t>complete with standards, tools and technologies that supports web services, REST services or other kinds of services</a:t>
            </a:r>
          </a:p>
          <a:p>
            <a:pPr marL="236538" indent="-236538" defTabSz="895350"/>
            <a:r>
              <a:rPr lang="en-US" sz="2000" b="1" dirty="0"/>
              <a:t>A middleware solution </a:t>
            </a:r>
            <a:r>
              <a:rPr lang="en-US" sz="2000" dirty="0"/>
              <a:t>optimized for service assembly, orchestration, monitoring, and management</a:t>
            </a:r>
            <a:endParaRPr lang="en-US" sz="1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71600" y="5943600"/>
            <a:ext cx="6241654" cy="34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3296" tIns="46648" rIns="93296" bIns="46648">
            <a:spAutoFit/>
          </a:bodyPr>
          <a:lstStyle>
            <a:lvl1pPr defTabSz="933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66725" defTabSz="933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33450" defTabSz="933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00175" defTabSz="933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65313" defTabSz="9334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22513" defTabSz="933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79713" defTabSz="933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36913" defTabSz="933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94113" defTabSz="933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Adopted from: http://www-01.ibm.com/software/solutions/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</a:rPr>
              <a:t>soa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6959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15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Programming Models and Considerations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149432" y="1862941"/>
            <a:ext cx="6324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Framework and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Resiliency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Programming Language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Programming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Functional versus annotation 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Type Safety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Sync- or </a:t>
            </a:r>
            <a:r>
              <a:rPr lang="en-US" dirty="0" err="1"/>
              <a:t>Async</a:t>
            </a:r>
            <a:r>
              <a:rPr lang="en-US" dirty="0"/>
              <a:t>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Streaming Support</a:t>
            </a:r>
          </a:p>
        </p:txBody>
      </p:sp>
    </p:spTree>
    <p:extLst>
      <p:ext uri="{BB962C8B-B14F-4D97-AF65-F5344CB8AC3E}">
        <p14:creationId xmlns:p14="http://schemas.microsoft.com/office/powerpoint/2010/main" val="192134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16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The SOA Samples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EA23B-E4AA-A642-83D5-E4EC9B3C7FB6}"/>
              </a:ext>
            </a:extLst>
          </p:cNvPr>
          <p:cNvSpPr/>
          <p:nvPr/>
        </p:nvSpPr>
        <p:spPr>
          <a:xfrm>
            <a:off x="625434" y="878774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ArchitectingSoftware</a:t>
            </a:r>
            <a:r>
              <a:rPr lang="en-US" sz="1800" dirty="0">
                <a:solidFill>
                  <a:srgbClr val="7030A0"/>
                </a:solidFill>
              </a:rPr>
              <a:t>/cs575-soa-demo.git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E62AB6-1518-B543-A366-3F803F18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896335"/>
              </p:ext>
            </p:extLst>
          </p:nvPr>
        </p:nvGraphicFramePr>
        <p:xfrm>
          <a:off x="579417" y="1587500"/>
          <a:ext cx="7832766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784">
                  <a:extLst>
                    <a:ext uri="{9D8B030D-6E8A-4147-A177-3AD203B41FA5}">
                      <a16:colId xmlns:a16="http://schemas.microsoft.com/office/drawing/2014/main" val="1312958853"/>
                    </a:ext>
                  </a:extLst>
                </a:gridCol>
                <a:gridCol w="1769182">
                  <a:extLst>
                    <a:ext uri="{9D8B030D-6E8A-4147-A177-3AD203B41FA5}">
                      <a16:colId xmlns:a16="http://schemas.microsoft.com/office/drawing/2014/main" val="413738992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8118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graphql</a:t>
                      </a:r>
                      <a:r>
                        <a:rPr lang="en-US" dirty="0"/>
                        <a:t>-typescript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GraphQL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Demonstrates the use of the </a:t>
                      </a:r>
                      <a:r>
                        <a:rPr lang="en-US" dirty="0" err="1"/>
                        <a:t>graphql</a:t>
                      </a:r>
                      <a:r>
                        <a:rPr lang="en-US" dirty="0"/>
                        <a:t> framework for type-safe queries to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grpc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– GRPC &amp; Protocol Buff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safe, high performance, polyglot </a:t>
                      </a:r>
                      <a:r>
                        <a:rPr lang="en-US" dirty="0" err="1"/>
                        <a:t>rpc</a:t>
                      </a:r>
                      <a:r>
                        <a:rPr lang="en-US" dirty="0"/>
                        <a:t> based messaging system.  </a:t>
                      </a:r>
                      <a:r>
                        <a:rPr lang="en-US" dirty="0" err="1"/>
                        <a:t>Async</a:t>
                      </a:r>
                      <a:r>
                        <a:rPr lang="en-US" dirty="0"/>
                        <a:t> and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Golang based framework </a:t>
                      </a:r>
                      <a:r>
                        <a:rPr lang="en-US" dirty="0" err="1"/>
                        <a:t>gonic</a:t>
                      </a:r>
                      <a:r>
                        <a:rPr lang="en-US" dirty="0"/>
                        <a:t>-gin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Async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golang</a:t>
                      </a:r>
                      <a:r>
                        <a:rPr lang="en-US" dirty="0"/>
                        <a:t> based REST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3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2.0 annotation based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13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kotlin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2.0 functional based </a:t>
                      </a:r>
                      <a:r>
                        <a:rPr lang="en-US" dirty="0" err="1"/>
                        <a:t>serfver</a:t>
                      </a:r>
                      <a:r>
                        <a:rPr lang="en-US" dirty="0"/>
                        <a:t> – Kotlin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36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86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17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The SOA Samples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EA23B-E4AA-A642-83D5-E4EC9B3C7FB6}"/>
              </a:ext>
            </a:extLst>
          </p:cNvPr>
          <p:cNvSpPr/>
          <p:nvPr/>
        </p:nvSpPr>
        <p:spPr>
          <a:xfrm>
            <a:off x="625434" y="878774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ArchitectingSoftware</a:t>
            </a:r>
            <a:r>
              <a:rPr lang="en-US" sz="1800" dirty="0">
                <a:solidFill>
                  <a:srgbClr val="7030A0"/>
                </a:solidFill>
              </a:rPr>
              <a:t>/cs575-soa-demo.git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E62AB6-1518-B543-A366-3F803F18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61186"/>
              </p:ext>
            </p:extLst>
          </p:nvPr>
        </p:nvGraphicFramePr>
        <p:xfrm>
          <a:off x="579417" y="1587500"/>
          <a:ext cx="7832766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784">
                  <a:extLst>
                    <a:ext uri="{9D8B030D-6E8A-4147-A177-3AD203B41FA5}">
                      <a16:colId xmlns:a16="http://schemas.microsoft.com/office/drawing/2014/main" val="1312958853"/>
                    </a:ext>
                  </a:extLst>
                </a:gridCol>
                <a:gridCol w="1769182">
                  <a:extLst>
                    <a:ext uri="{9D8B030D-6E8A-4147-A177-3AD203B41FA5}">
                      <a16:colId xmlns:a16="http://schemas.microsoft.com/office/drawing/2014/main" val="413738992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8118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ktor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Kotlin </a:t>
                      </a:r>
                      <a:r>
                        <a:rPr lang="en-US" dirty="0" err="1"/>
                        <a:t>Ktor</a:t>
                      </a:r>
                      <a:r>
                        <a:rPr lang="en-US" dirty="0"/>
                        <a:t> REST Service interface, uses Kotlin Co-Routines for concurrency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rest-node-</a:t>
                      </a:r>
                      <a:r>
                        <a:rPr lang="en-US" dirty="0" err="1"/>
                        <a:t>koa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Koa and typescript with the latest </a:t>
                      </a:r>
                      <a:r>
                        <a:rPr lang="en-US" dirty="0" err="1"/>
                        <a:t>javascript</a:t>
                      </a:r>
                      <a:r>
                        <a:rPr lang="en-US" dirty="0"/>
                        <a:t> support for </a:t>
                      </a:r>
                      <a:r>
                        <a:rPr lang="en-US" dirty="0" err="1"/>
                        <a:t>async</a:t>
                      </a:r>
                      <a:r>
                        <a:rPr lang="en-US" dirty="0"/>
                        <a:t>/await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rest-</a:t>
                      </a:r>
                      <a:r>
                        <a:rPr lang="en-US" dirty="0" err="1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Akka</a:t>
                      </a:r>
                      <a:r>
                        <a:rPr lang="en-US" dirty="0"/>
                        <a:t>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Async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scala</a:t>
                      </a:r>
                      <a:r>
                        <a:rPr lang="en-US" dirty="0"/>
                        <a:t> based REST Service – uses </a:t>
                      </a:r>
                      <a:r>
                        <a:rPr lang="en-US" dirty="0" err="1"/>
                        <a:t>Akka</a:t>
                      </a:r>
                      <a:r>
                        <a:rPr lang="en-US" dirty="0"/>
                        <a:t> 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3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Soap-java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 SOAP Based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1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69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18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Tenets of SOA – Boundaries are Explicit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771525" y="1447800"/>
            <a:ext cx="7991475" cy="4286250"/>
          </a:xfrm>
        </p:spPr>
        <p:txBody>
          <a:bodyPr>
            <a:noAutofit/>
          </a:bodyPr>
          <a:lstStyle/>
          <a:p>
            <a:r>
              <a:rPr lang="en-US" sz="2000" dirty="0"/>
              <a:t>A boundary represents the border between the services interface and its internal private representation</a:t>
            </a:r>
          </a:p>
          <a:p>
            <a:r>
              <a:rPr lang="en-US" sz="2000" dirty="0"/>
              <a:t>Interaction via messages is used to cross well-defined boundaries</a:t>
            </a:r>
          </a:p>
          <a:p>
            <a:r>
              <a:rPr lang="en-US" sz="2000" dirty="0"/>
              <a:t>A boundary is used to abstract certain factors such as geography, trust, or execution complexity </a:t>
            </a:r>
          </a:p>
          <a:p>
            <a:r>
              <a:rPr lang="en-US" sz="2000" dirty="0"/>
              <a:t>A SOA-based design needs to account for the opaque aspects of crossing boundaries</a:t>
            </a:r>
          </a:p>
          <a:p>
            <a:pPr lvl="1"/>
            <a:r>
              <a:rPr lang="en-US" sz="1600" dirty="0"/>
              <a:t>The physical location of the service is unknown and should not matter</a:t>
            </a:r>
          </a:p>
          <a:p>
            <a:pPr lvl="1"/>
            <a:r>
              <a:rPr lang="en-US" sz="1600" dirty="0"/>
              <a:t>Security models and policies are enforced as boundaries are crossed</a:t>
            </a:r>
          </a:p>
          <a:p>
            <a:pPr lvl="1"/>
            <a:r>
              <a:rPr lang="en-US" sz="1600" dirty="0" err="1"/>
              <a:t>Marshalling</a:t>
            </a:r>
            <a:r>
              <a:rPr lang="en-US" sz="1600" dirty="0"/>
              <a:t> and casting data structures from the services public interface to private internal representations might require additional resources</a:t>
            </a:r>
          </a:p>
          <a:p>
            <a:pPr lvl="1"/>
            <a:r>
              <a:rPr lang="en-US" sz="1600" dirty="0"/>
              <a:t>The service consumer is likely to have no knowledge of the internal service implementation and therefore has no control over certain service execution aspects such as performance</a:t>
            </a:r>
          </a:p>
          <a:p>
            <a:pPr lvl="1"/>
            <a:r>
              <a:rPr lang="en-US" sz="1600" dirty="0"/>
              <a:t>The distributed nature of crossing service boundaries introduces multiple opportunities for errors, thus error processing must be robust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51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19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Tenets of SOA – Services are Autonomous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771525" y="1657350"/>
            <a:ext cx="8143875" cy="4286250"/>
          </a:xfrm>
        </p:spPr>
        <p:txBody>
          <a:bodyPr>
            <a:noAutofit/>
          </a:bodyPr>
          <a:lstStyle/>
          <a:p>
            <a:r>
              <a:rPr lang="en-US" sz="2000" dirty="0"/>
              <a:t>Services are entities that can be independent deployed, versioned and managed </a:t>
            </a:r>
          </a:p>
          <a:p>
            <a:r>
              <a:rPr lang="en-US" sz="2000" dirty="0"/>
              <a:t>Services are dynamically addressable through a well known URI</a:t>
            </a:r>
          </a:p>
          <a:p>
            <a:r>
              <a:rPr lang="en-US" sz="2000" dirty="0"/>
              <a:t>The physical location of the service can change with the expectation of not impacting the consumer</a:t>
            </a:r>
          </a:p>
          <a:p>
            <a:r>
              <a:rPr lang="en-US" sz="2000" dirty="0"/>
              <a:t>If the service relies on another service, it should not use the service client to bridge this dependency</a:t>
            </a:r>
          </a:p>
          <a:p>
            <a:r>
              <a:rPr lang="en-US" sz="2000" dirty="0"/>
              <a:t>Both service consumers and service providers should take a pessimistic view of performance and the behavior of the other party</a:t>
            </a:r>
          </a:p>
          <a:p>
            <a:pPr lvl="1"/>
            <a:r>
              <a:rPr lang="en-US" sz="1600" dirty="0"/>
              <a:t>Service consumers should be able to time-out and appropriately deal with a slow response times</a:t>
            </a:r>
          </a:p>
          <a:p>
            <a:pPr lvl="1"/>
            <a:r>
              <a:rPr lang="en-US" sz="1600" dirty="0"/>
              <a:t>Service providers should assume that service consumers might misuse the service (accidently or maliciously) and be hardened to deal with these issues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352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2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Why SOA?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771525" y="1657350"/>
            <a:ext cx="7915275" cy="4286250"/>
          </a:xfrm>
        </p:spPr>
        <p:txBody>
          <a:bodyPr>
            <a:noAutofit/>
          </a:bodyPr>
          <a:lstStyle/>
          <a:p>
            <a:r>
              <a:rPr lang="en-US" sz="2000" dirty="0"/>
              <a:t>Modern application architectures are almost </a:t>
            </a:r>
            <a:r>
              <a:rPr lang="en-US" sz="2000" b="1" dirty="0"/>
              <a:t>always distributed</a:t>
            </a:r>
            <a:r>
              <a:rPr lang="en-US" sz="2000" dirty="0"/>
              <a:t>, we desire an architecture approach to construct applications using a collection of autonomous services. </a:t>
            </a:r>
          </a:p>
          <a:p>
            <a:r>
              <a:rPr lang="en-US" sz="2000" dirty="0"/>
              <a:t>Focus of design is on integration – individual services could be developed and deployed using different technology stacks and platforms.  Integration patterns are selected that use messaging</a:t>
            </a:r>
          </a:p>
          <a:p>
            <a:r>
              <a:rPr lang="en-US" sz="2000" dirty="0"/>
              <a:t>Desire to reuse well known OO principles such as encapsulation, abstraction, and well-defined interfaces in creating new architectures based on SOA</a:t>
            </a:r>
          </a:p>
          <a:p>
            <a:r>
              <a:rPr lang="en-US" sz="2000" dirty="0"/>
              <a:t>Availability and stability of services influence design decisions – separate core aspects of building the service (not likely to change) from the service configuration (likely to change)</a:t>
            </a:r>
          </a:p>
          <a:p>
            <a:r>
              <a:rPr lang="en-US" sz="2000" dirty="0"/>
              <a:t>The desire to easily integrate capabilities built and hosted by others into our own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7461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20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Tenets of SOA – Services Share Schema and Contract, not Class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771525" y="1657350"/>
            <a:ext cx="7915275" cy="4286250"/>
          </a:xfrm>
        </p:spPr>
        <p:txBody>
          <a:bodyPr>
            <a:noAutofit/>
          </a:bodyPr>
          <a:lstStyle/>
          <a:p>
            <a:r>
              <a:rPr lang="en-US" sz="2200" dirty="0"/>
              <a:t>Services interaction should be based solely on the services interface contract (versions, discovery, policies, message-formats/schemas, behaviors)</a:t>
            </a:r>
          </a:p>
          <a:p>
            <a:r>
              <a:rPr lang="en-US" sz="2200" dirty="0"/>
              <a:t>Implementation details of a service (the class structure used to construct the service) are independent from the interface used to invoke the service</a:t>
            </a:r>
          </a:p>
          <a:p>
            <a:r>
              <a:rPr lang="en-US" sz="2200" dirty="0"/>
              <a:t>The key to designing good services, is designing good service interfaces</a:t>
            </a:r>
          </a:p>
          <a:p>
            <a:pPr lvl="1"/>
            <a:r>
              <a:rPr lang="en-US" sz="1800" dirty="0"/>
              <a:t>They are hard to change – may break existing service consumers</a:t>
            </a:r>
          </a:p>
          <a:p>
            <a:pPr lvl="1"/>
            <a:r>
              <a:rPr lang="en-US" sz="1800" dirty="0"/>
              <a:t>They can introduce performance challenges – transforming between the service interface and native interface can be expensive</a:t>
            </a:r>
          </a:p>
          <a:p>
            <a:pPr lvl="1"/>
            <a:r>
              <a:rPr lang="en-US" sz="1800" dirty="0"/>
              <a:t>Consumers must not only know the structural aspects of the interface but also the policies that govern the service implementation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248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21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Tenets of SOA – Service Compatibility is based on Policy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771525" y="1600200"/>
            <a:ext cx="7610475" cy="4286250"/>
          </a:xfrm>
        </p:spPr>
        <p:txBody>
          <a:bodyPr>
            <a:noAutofit/>
          </a:bodyPr>
          <a:lstStyle/>
          <a:p>
            <a:r>
              <a:rPr lang="en-US" sz="2400" dirty="0"/>
              <a:t>Service interfaces define the structural contract for interfacing with a service, policies define the semantic aspects of interacting with a service</a:t>
            </a:r>
          </a:p>
          <a:p>
            <a:r>
              <a:rPr lang="en-US" sz="2400" dirty="0"/>
              <a:t>Policies govern the behavior and expectations of a particular service, example:</a:t>
            </a:r>
          </a:p>
          <a:p>
            <a:pPr lvl="1"/>
            <a:r>
              <a:rPr lang="en-US" sz="2000" dirty="0"/>
              <a:t>Before a new user is created, the ID must be unique</a:t>
            </a:r>
          </a:p>
          <a:p>
            <a:pPr lvl="1"/>
            <a:r>
              <a:rPr lang="en-US" sz="2000" dirty="0"/>
              <a:t>Services supporting external users should be given more priority than services supporting internal applications</a:t>
            </a:r>
          </a:p>
          <a:p>
            <a:pPr lvl="1"/>
            <a:r>
              <a:rPr lang="en-US" sz="2000" dirty="0"/>
              <a:t>A secure service must adhere to a set of required security policies (e.g., </a:t>
            </a:r>
            <a:r>
              <a:rPr lang="en-US" sz="2000" dirty="0" err="1"/>
              <a:t>OAuth</a:t>
            </a:r>
            <a:r>
              <a:rPr lang="en-US" sz="2000" dirty="0"/>
              <a:t>, mutual </a:t>
            </a:r>
            <a:r>
              <a:rPr lang="en-US" sz="2000" dirty="0" err="1"/>
              <a:t>auth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Messages received by a service must be encrypted in a certain way</a:t>
            </a:r>
          </a:p>
          <a:p>
            <a:pPr lvl="1"/>
            <a:r>
              <a:rPr lang="en-US" sz="2000" dirty="0"/>
              <a:t>Messages can be accepted over a queue or HTTP</a:t>
            </a:r>
            <a:endParaRPr lang="en-US" sz="1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287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22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4478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1. Business Process Decomposition</a:t>
            </a:r>
          </a:p>
          <a:p>
            <a:pPr marL="636588" lvl="1" indent="-236538" defTabSz="895350"/>
            <a:r>
              <a:rPr lang="en-US" sz="1500" dirty="0"/>
              <a:t>Businesses can be viewed in terms of their primary processes, these processes can be further subdivided into sub-processes, and then decomposed again into very granular processes.  These are typically called the L1, L2, and L3 processes</a:t>
            </a:r>
          </a:p>
          <a:p>
            <a:pPr marL="636588" lvl="1" indent="-236538" defTabSz="895350"/>
            <a:r>
              <a:rPr lang="en-US" sz="1500" dirty="0"/>
              <a:t>The L3 processes are “logical units of work” that support the business</a:t>
            </a:r>
          </a:p>
          <a:p>
            <a:pPr marL="636588" lvl="1" indent="-236538" defTabSz="895350"/>
            <a:r>
              <a:rPr lang="en-US" sz="1500" dirty="0"/>
              <a:t>Logical units of work have a clear input, output and rules that transform inputs into outputs – these can be services</a:t>
            </a:r>
          </a:p>
          <a:p>
            <a:pPr marL="636588" lvl="1" indent="-236538" defTabSz="895350"/>
            <a:r>
              <a:rPr lang="en-US" sz="1500" dirty="0"/>
              <a:t>Example: </a:t>
            </a:r>
            <a:r>
              <a:rPr lang="en-US" sz="1500" dirty="0" err="1"/>
              <a:t>EnrollCustomerInLoyaltyProgram</a:t>
            </a:r>
            <a:endParaRPr lang="en-US" sz="1500" dirty="0"/>
          </a:p>
          <a:p>
            <a:pPr marL="236538" indent="-236538" defTabSz="895350"/>
            <a:r>
              <a:rPr lang="en-US" sz="1900" dirty="0"/>
              <a:t>2. Business Functions</a:t>
            </a:r>
          </a:p>
          <a:p>
            <a:pPr marL="636588" lvl="1" indent="-236538" defTabSz="895350"/>
            <a:r>
              <a:rPr lang="en-US" sz="1500" dirty="0"/>
              <a:t>Similar to business processes, many organizations operate using a collection of business functions</a:t>
            </a:r>
          </a:p>
          <a:p>
            <a:pPr marL="636588" lvl="1" indent="-236538" defTabSz="895350"/>
            <a:r>
              <a:rPr lang="en-US" sz="1500" dirty="0"/>
              <a:t>Designing around business functions are less likely to be biased by the way the business processes were implemented.</a:t>
            </a:r>
          </a:p>
          <a:p>
            <a:pPr marL="636588" lvl="1" indent="-236538" defTabSz="895350"/>
            <a:r>
              <a:rPr lang="en-US" sz="1500" dirty="0"/>
              <a:t>A function takes the form of y = f(x) where inputs “x” are transformed into a well defined output(s).</a:t>
            </a:r>
          </a:p>
          <a:p>
            <a:pPr marL="636588" lvl="1" indent="-236538" defTabSz="895350"/>
            <a:r>
              <a:rPr lang="en-US" sz="1500" dirty="0"/>
              <a:t>Example:  </a:t>
            </a:r>
            <a:r>
              <a:rPr lang="en-US" sz="1500" dirty="0" err="1"/>
              <a:t>ProcessCustomerPayment</a:t>
            </a:r>
            <a:r>
              <a:rPr lang="en-US" sz="1500" dirty="0"/>
              <a:t>(x) applies x dollars against the customers account</a:t>
            </a:r>
            <a:endParaRPr lang="en-US" sz="1900" dirty="0"/>
          </a:p>
          <a:p>
            <a:pPr marL="636588" lvl="1" indent="-236538" defTabSz="895350"/>
            <a:endParaRPr lang="en-US" sz="1500" dirty="0"/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6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23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73355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3. Look for “Business Entity” Objects in the problem domain</a:t>
            </a:r>
          </a:p>
          <a:p>
            <a:pPr marL="636588" lvl="1" indent="-236538" defTabSz="895350"/>
            <a:r>
              <a:rPr lang="en-US" sz="1500" dirty="0"/>
              <a:t>Most SOA solutions operate on data.  Objects in an OOD work at the table level</a:t>
            </a:r>
          </a:p>
          <a:p>
            <a:pPr marL="636588" lvl="1" indent="-236538" defTabSz="895350"/>
            <a:r>
              <a:rPr lang="en-US" sz="1500" dirty="0"/>
              <a:t>SOA components operate at the business object level</a:t>
            </a:r>
          </a:p>
          <a:p>
            <a:pPr marL="636588" lvl="1" indent="-236538" defTabSz="895350"/>
            <a:r>
              <a:rPr lang="en-US" sz="1500" dirty="0"/>
              <a:t>Look for key business entities in the application domain from the perspective of (C)</a:t>
            </a:r>
            <a:r>
              <a:rPr lang="en-US" sz="1500" dirty="0" err="1"/>
              <a:t>reate</a:t>
            </a:r>
            <a:r>
              <a:rPr lang="en-US" sz="1500" dirty="0"/>
              <a:t>, (R)</a:t>
            </a:r>
            <a:r>
              <a:rPr lang="en-US" sz="1500" dirty="0" err="1"/>
              <a:t>ead</a:t>
            </a:r>
            <a:r>
              <a:rPr lang="en-US" sz="1500" dirty="0"/>
              <a:t>, (U)</a:t>
            </a:r>
            <a:r>
              <a:rPr lang="en-US" sz="1500" dirty="0" err="1"/>
              <a:t>pdate</a:t>
            </a:r>
            <a:r>
              <a:rPr lang="en-US" sz="1500" dirty="0"/>
              <a:t>, or (D)</a:t>
            </a:r>
            <a:r>
              <a:rPr lang="en-US" sz="1500" dirty="0" err="1"/>
              <a:t>elete</a:t>
            </a:r>
            <a:r>
              <a:rPr lang="en-US" sz="1500" dirty="0"/>
              <a:t> operations.</a:t>
            </a:r>
          </a:p>
          <a:p>
            <a:pPr marL="636588" lvl="1" indent="-236538" defTabSz="895350"/>
            <a:r>
              <a:rPr lang="en-US" sz="1500" dirty="0"/>
              <a:t>Examples:  Customer, Payments, Order, </a:t>
            </a:r>
            <a:r>
              <a:rPr lang="en-US" sz="1500" dirty="0" err="1"/>
              <a:t>etc</a:t>
            </a:r>
            <a:endParaRPr lang="en-US" sz="1500" dirty="0"/>
          </a:p>
          <a:p>
            <a:pPr marL="236538" indent="-236538" defTabSz="895350"/>
            <a:r>
              <a:rPr lang="en-US" sz="1900" dirty="0"/>
              <a:t>4. Look at “Ownership and Responsibility” to leverage reusable services built by others (where it makes sense)</a:t>
            </a:r>
          </a:p>
          <a:p>
            <a:pPr marL="636588" lvl="1" indent="-236538" defTabSz="895350"/>
            <a:r>
              <a:rPr lang="en-US" sz="1500" dirty="0"/>
              <a:t>This SOA design attribute is less about identifying a service, and more about identifying who builds, owns and maintains the service.</a:t>
            </a:r>
          </a:p>
          <a:p>
            <a:pPr marL="636588" lvl="1" indent="-236538" defTabSz="895350"/>
            <a:r>
              <a:rPr lang="en-US" sz="1500" dirty="0"/>
              <a:t>Many SOA applications are “mash ups”, combining services from different parties.</a:t>
            </a:r>
          </a:p>
          <a:p>
            <a:pPr marL="636588" lvl="1" indent="-236538" defTabSz="895350"/>
            <a:r>
              <a:rPr lang="en-US" sz="1500" dirty="0"/>
              <a:t>When identifying a service, look for opportunities to reuse services that are offered by others when they are not key to differentiating you application.</a:t>
            </a:r>
          </a:p>
          <a:p>
            <a:pPr marL="636588" lvl="1" indent="-236538" defTabSz="895350"/>
            <a:r>
              <a:rPr lang="en-US" sz="1500" dirty="0"/>
              <a:t>Example:  If you need a service for mapping or geo-coding would you build this yourself, or would you integrate a service offered by </a:t>
            </a:r>
            <a:r>
              <a:rPr lang="en-US" sz="1500" dirty="0" err="1"/>
              <a:t>google</a:t>
            </a:r>
            <a:r>
              <a:rPr lang="en-US" sz="1500" dirty="0"/>
              <a:t>?</a:t>
            </a:r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8179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24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73355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5. Goal-Driven Service identification</a:t>
            </a:r>
          </a:p>
          <a:p>
            <a:pPr marL="636588" lvl="1" indent="-236538" defTabSz="895350"/>
            <a:r>
              <a:rPr lang="en-US" sz="1500" dirty="0"/>
              <a:t>Identify goals of your business or application that can be realized via automated support.</a:t>
            </a:r>
          </a:p>
          <a:p>
            <a:pPr marL="636588" lvl="1" indent="-236538" defTabSz="895350"/>
            <a:r>
              <a:rPr lang="en-US" sz="1500" dirty="0"/>
              <a:t>Example: Goal: “Improve customer transparency into service pricing”; Service: create an “Estimator” service that allows customer to estimate costs before they make a purchase decision</a:t>
            </a:r>
          </a:p>
          <a:p>
            <a:pPr marL="236538" indent="-236538" defTabSz="895350"/>
            <a:r>
              <a:rPr lang="en-US" sz="1900" dirty="0"/>
              <a:t>6. Component-Based</a:t>
            </a:r>
          </a:p>
          <a:p>
            <a:pPr marL="636588" lvl="1" indent="-236538" defTabSz="895350"/>
            <a:r>
              <a:rPr lang="en-US" sz="1500" dirty="0"/>
              <a:t>Use a traditional software engineering approach to identify services</a:t>
            </a:r>
          </a:p>
          <a:p>
            <a:pPr marL="1036638" lvl="2" indent="-236538" defTabSz="895350"/>
            <a:r>
              <a:rPr lang="en-US" sz="1300" dirty="0"/>
              <a:t>Create a conceptual architecture view of the target application</a:t>
            </a:r>
          </a:p>
          <a:p>
            <a:pPr marL="1036638" lvl="2" indent="-236538" defTabSz="895350"/>
            <a:r>
              <a:rPr lang="en-US" sz="1300" dirty="0"/>
              <a:t>Look for natural boundaries that adhere to the principles of maximizing cohesion and minimizing coupling.</a:t>
            </a:r>
          </a:p>
          <a:p>
            <a:pPr marL="1036638" lvl="2" indent="-236538" defTabSz="895350"/>
            <a:r>
              <a:rPr lang="en-US" sz="1300" dirty="0"/>
              <a:t>These identify candidate components</a:t>
            </a:r>
          </a:p>
          <a:p>
            <a:pPr marL="636588" lvl="1" indent="-236538" defTabSz="895350"/>
            <a:r>
              <a:rPr lang="en-US" sz="1700" dirty="0"/>
              <a:t>For each candidate component see if they well defined responsibility, clear ownership, and if they can be distributed to run in different address spaces</a:t>
            </a:r>
          </a:p>
          <a:p>
            <a:pPr marL="636588" lvl="1" indent="-236538" defTabSz="895350"/>
            <a:r>
              <a:rPr lang="en-US" sz="1700" dirty="0"/>
              <a:t>Example:  The bunch software clustering tool offers a clustering service where the modularization quality calculation is externalized as a service.</a:t>
            </a:r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3206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25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pic>
        <p:nvPicPr>
          <p:cNvPr id="12" name="Picture 3" descr="bunc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1666875"/>
            <a:ext cx="8839200" cy="45910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" y="1676400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Here is the module interdependencies of</a:t>
            </a:r>
            <a:br>
              <a:rPr lang="en-US" sz="1800" dirty="0"/>
            </a:br>
            <a:r>
              <a:rPr lang="en-US" sz="1800" dirty="0"/>
              <a:t>the bunch system. Not much is</a:t>
            </a:r>
            <a:br>
              <a:rPr lang="en-US" sz="1800" dirty="0"/>
            </a:br>
            <a:r>
              <a:rPr lang="en-US" sz="1800" dirty="0"/>
              <a:t>apparent…</a:t>
            </a:r>
          </a:p>
        </p:txBody>
      </p:sp>
    </p:spTree>
    <p:extLst>
      <p:ext uri="{BB962C8B-B14F-4D97-AF65-F5344CB8AC3E}">
        <p14:creationId xmlns:p14="http://schemas.microsoft.com/office/powerpoint/2010/main" val="383436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26</a:t>
            </a:fld>
            <a:endParaRPr lang="en-US"/>
          </a:p>
        </p:txBody>
      </p:sp>
      <p:pic>
        <p:nvPicPr>
          <p:cNvPr id="10" name="Picture 6" descr="bunchcl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2971800"/>
            <a:ext cx="8686800" cy="33147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16764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is the module interdependencies of the bunch system. Lets run bunch itself to cluster the system to look for some candidate subsystems…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</p:spTree>
    <p:extLst>
      <p:ext uri="{BB962C8B-B14F-4D97-AF65-F5344CB8AC3E}">
        <p14:creationId xmlns:p14="http://schemas.microsoft.com/office/powerpoint/2010/main" val="397110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27</a:t>
            </a:fld>
            <a:endParaRPr lang="en-US"/>
          </a:p>
        </p:txBody>
      </p:sp>
      <p:pic>
        <p:nvPicPr>
          <p:cNvPr id="7" name="Picture 6" descr="Screen Shot 2013-10-20 at 1.0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62200"/>
            <a:ext cx="8991600" cy="3889018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16764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one looks promising – it has a lot of functionality related to evaluating the modularization quality function.  Domain knowledge also tells us that its compute intensive so it might make for a good service… </a:t>
            </a:r>
          </a:p>
        </p:txBody>
      </p:sp>
    </p:spTree>
    <p:extLst>
      <p:ext uri="{BB962C8B-B14F-4D97-AF65-F5344CB8AC3E}">
        <p14:creationId xmlns:p14="http://schemas.microsoft.com/office/powerpoint/2010/main" val="18593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28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defTabSz="895350"/>
            <a:r>
              <a:rPr lang="en-US" dirty="0"/>
              <a:t>Component-Based Decomposition Example – The bunch system</a:t>
            </a:r>
          </a:p>
        </p:txBody>
      </p:sp>
      <p:pic>
        <p:nvPicPr>
          <p:cNvPr id="2" name="Picture 1" descr="Screen Shot 2013-10-20 at 1.2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70672"/>
            <a:ext cx="8458200" cy="42254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4923472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looks promising because another tool that I wrote that runs some importance algorithms identifies some of these classes as important.</a:t>
            </a:r>
          </a:p>
        </p:txBody>
      </p:sp>
      <p:sp>
        <p:nvSpPr>
          <p:cNvPr id="3" name="Freeform 2"/>
          <p:cNvSpPr/>
          <p:nvPr/>
        </p:nvSpPr>
        <p:spPr>
          <a:xfrm>
            <a:off x="2628642" y="5028452"/>
            <a:ext cx="1989864" cy="833799"/>
          </a:xfrm>
          <a:custGeom>
            <a:avLst/>
            <a:gdLst>
              <a:gd name="connsiteX0" fmla="*/ 1989864 w 1989864"/>
              <a:gd name="connsiteY0" fmla="*/ 269381 h 833799"/>
              <a:gd name="connsiteX1" fmla="*/ 1989864 w 1989864"/>
              <a:gd name="connsiteY1" fmla="*/ 269381 h 833799"/>
              <a:gd name="connsiteX2" fmla="*/ 1823084 w 1989864"/>
              <a:gd name="connsiteY2" fmla="*/ 179587 h 833799"/>
              <a:gd name="connsiteX3" fmla="*/ 1681963 w 1989864"/>
              <a:gd name="connsiteY3" fmla="*/ 141104 h 833799"/>
              <a:gd name="connsiteX4" fmla="*/ 1617817 w 1989864"/>
              <a:gd name="connsiteY4" fmla="*/ 115449 h 833799"/>
              <a:gd name="connsiteX5" fmla="*/ 1540842 w 1989864"/>
              <a:gd name="connsiteY5" fmla="*/ 102621 h 833799"/>
              <a:gd name="connsiteX6" fmla="*/ 1348405 w 1989864"/>
              <a:gd name="connsiteY6" fmla="*/ 76966 h 833799"/>
              <a:gd name="connsiteX7" fmla="*/ 1181625 w 1989864"/>
              <a:gd name="connsiteY7" fmla="*/ 38483 h 833799"/>
              <a:gd name="connsiteX8" fmla="*/ 976358 w 1989864"/>
              <a:gd name="connsiteY8" fmla="*/ 0 h 833799"/>
              <a:gd name="connsiteX9" fmla="*/ 578654 w 1989864"/>
              <a:gd name="connsiteY9" fmla="*/ 25655 h 833799"/>
              <a:gd name="connsiteX10" fmla="*/ 476020 w 1989864"/>
              <a:gd name="connsiteY10" fmla="*/ 38483 h 833799"/>
              <a:gd name="connsiteX11" fmla="*/ 347728 w 1989864"/>
              <a:gd name="connsiteY11" fmla="*/ 51310 h 833799"/>
              <a:gd name="connsiteX12" fmla="*/ 309241 w 1989864"/>
              <a:gd name="connsiteY12" fmla="*/ 64138 h 833799"/>
              <a:gd name="connsiteX13" fmla="*/ 257924 w 1989864"/>
              <a:gd name="connsiteY13" fmla="*/ 76966 h 833799"/>
              <a:gd name="connsiteX14" fmla="*/ 219437 w 1989864"/>
              <a:gd name="connsiteY14" fmla="*/ 102621 h 833799"/>
              <a:gd name="connsiteX15" fmla="*/ 168120 w 1989864"/>
              <a:gd name="connsiteY15" fmla="*/ 179587 h 833799"/>
              <a:gd name="connsiteX16" fmla="*/ 91145 w 1989864"/>
              <a:gd name="connsiteY16" fmla="*/ 269381 h 833799"/>
              <a:gd name="connsiteX17" fmla="*/ 52657 w 1989864"/>
              <a:gd name="connsiteY17" fmla="*/ 346347 h 833799"/>
              <a:gd name="connsiteX18" fmla="*/ 26999 w 1989864"/>
              <a:gd name="connsiteY18" fmla="*/ 423313 h 833799"/>
              <a:gd name="connsiteX19" fmla="*/ 14170 w 1989864"/>
              <a:gd name="connsiteY19" fmla="*/ 833799 h 833799"/>
              <a:gd name="connsiteX20" fmla="*/ 14170 w 1989864"/>
              <a:gd name="connsiteY20" fmla="*/ 833799 h 8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9864" h="833799">
                <a:moveTo>
                  <a:pt x="1989864" y="269381"/>
                </a:moveTo>
                <a:lnTo>
                  <a:pt x="1989864" y="269381"/>
                </a:lnTo>
                <a:cubicBezTo>
                  <a:pt x="1934271" y="239450"/>
                  <a:pt x="1884338" y="194898"/>
                  <a:pt x="1823084" y="179587"/>
                </a:cubicBezTo>
                <a:cubicBezTo>
                  <a:pt x="1776106" y="167844"/>
                  <a:pt x="1727730" y="156358"/>
                  <a:pt x="1681963" y="141104"/>
                </a:cubicBezTo>
                <a:cubicBezTo>
                  <a:pt x="1660116" y="133822"/>
                  <a:pt x="1640034" y="121508"/>
                  <a:pt x="1617817" y="115449"/>
                </a:cubicBezTo>
                <a:cubicBezTo>
                  <a:pt x="1592721" y="108605"/>
                  <a:pt x="1566552" y="106576"/>
                  <a:pt x="1540842" y="102621"/>
                </a:cubicBezTo>
                <a:cubicBezTo>
                  <a:pt x="1464105" y="90816"/>
                  <a:pt x="1427230" y="86818"/>
                  <a:pt x="1348405" y="76966"/>
                </a:cubicBezTo>
                <a:cubicBezTo>
                  <a:pt x="1222428" y="34977"/>
                  <a:pt x="1320917" y="62704"/>
                  <a:pt x="1181625" y="38483"/>
                </a:cubicBezTo>
                <a:cubicBezTo>
                  <a:pt x="1113040" y="26557"/>
                  <a:pt x="976358" y="0"/>
                  <a:pt x="976358" y="0"/>
                </a:cubicBezTo>
                <a:lnTo>
                  <a:pt x="578654" y="25655"/>
                </a:lnTo>
                <a:cubicBezTo>
                  <a:pt x="544278" y="28299"/>
                  <a:pt x="510287" y="34676"/>
                  <a:pt x="476020" y="38483"/>
                </a:cubicBezTo>
                <a:cubicBezTo>
                  <a:pt x="433306" y="43228"/>
                  <a:pt x="390492" y="47034"/>
                  <a:pt x="347728" y="51310"/>
                </a:cubicBezTo>
                <a:cubicBezTo>
                  <a:pt x="334899" y="55586"/>
                  <a:pt x="322244" y="60423"/>
                  <a:pt x="309241" y="64138"/>
                </a:cubicBezTo>
                <a:cubicBezTo>
                  <a:pt x="292287" y="68981"/>
                  <a:pt x="274131" y="70021"/>
                  <a:pt x="257924" y="76966"/>
                </a:cubicBezTo>
                <a:cubicBezTo>
                  <a:pt x="243752" y="83039"/>
                  <a:pt x="232266" y="94069"/>
                  <a:pt x="219437" y="102621"/>
                </a:cubicBezTo>
                <a:cubicBezTo>
                  <a:pt x="202331" y="128276"/>
                  <a:pt x="189925" y="157785"/>
                  <a:pt x="168120" y="179587"/>
                </a:cubicBezTo>
                <a:cubicBezTo>
                  <a:pt x="123099" y="224603"/>
                  <a:pt x="150017" y="195799"/>
                  <a:pt x="91145" y="269381"/>
                </a:cubicBezTo>
                <a:cubicBezTo>
                  <a:pt x="44359" y="409725"/>
                  <a:pt x="118976" y="197147"/>
                  <a:pt x="52657" y="346347"/>
                </a:cubicBezTo>
                <a:cubicBezTo>
                  <a:pt x="41673" y="371059"/>
                  <a:pt x="35552" y="397658"/>
                  <a:pt x="26999" y="423313"/>
                </a:cubicBezTo>
                <a:cubicBezTo>
                  <a:pt x="-25046" y="579432"/>
                  <a:pt x="14170" y="448274"/>
                  <a:pt x="14170" y="833799"/>
                </a:cubicBezTo>
                <a:lnTo>
                  <a:pt x="14170" y="833799"/>
                </a:lnTo>
              </a:path>
            </a:pathLst>
          </a:custGeom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19400" y="4999672"/>
            <a:ext cx="25908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29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29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pPr defTabSz="895350"/>
            <a:r>
              <a:rPr lang="en-US" sz="3200" dirty="0"/>
              <a:t>We refactored bunch to support distributed computation and describe it here…</a:t>
            </a:r>
          </a:p>
        </p:txBody>
      </p:sp>
      <p:sp>
        <p:nvSpPr>
          <p:cNvPr id="3" name="Freeform 2"/>
          <p:cNvSpPr/>
          <p:nvPr/>
        </p:nvSpPr>
        <p:spPr>
          <a:xfrm>
            <a:off x="2628642" y="5028452"/>
            <a:ext cx="1989864" cy="833799"/>
          </a:xfrm>
          <a:custGeom>
            <a:avLst/>
            <a:gdLst>
              <a:gd name="connsiteX0" fmla="*/ 1989864 w 1989864"/>
              <a:gd name="connsiteY0" fmla="*/ 269381 h 833799"/>
              <a:gd name="connsiteX1" fmla="*/ 1989864 w 1989864"/>
              <a:gd name="connsiteY1" fmla="*/ 269381 h 833799"/>
              <a:gd name="connsiteX2" fmla="*/ 1823084 w 1989864"/>
              <a:gd name="connsiteY2" fmla="*/ 179587 h 833799"/>
              <a:gd name="connsiteX3" fmla="*/ 1681963 w 1989864"/>
              <a:gd name="connsiteY3" fmla="*/ 141104 h 833799"/>
              <a:gd name="connsiteX4" fmla="*/ 1617817 w 1989864"/>
              <a:gd name="connsiteY4" fmla="*/ 115449 h 833799"/>
              <a:gd name="connsiteX5" fmla="*/ 1540842 w 1989864"/>
              <a:gd name="connsiteY5" fmla="*/ 102621 h 833799"/>
              <a:gd name="connsiteX6" fmla="*/ 1348405 w 1989864"/>
              <a:gd name="connsiteY6" fmla="*/ 76966 h 833799"/>
              <a:gd name="connsiteX7" fmla="*/ 1181625 w 1989864"/>
              <a:gd name="connsiteY7" fmla="*/ 38483 h 833799"/>
              <a:gd name="connsiteX8" fmla="*/ 976358 w 1989864"/>
              <a:gd name="connsiteY8" fmla="*/ 0 h 833799"/>
              <a:gd name="connsiteX9" fmla="*/ 578654 w 1989864"/>
              <a:gd name="connsiteY9" fmla="*/ 25655 h 833799"/>
              <a:gd name="connsiteX10" fmla="*/ 476020 w 1989864"/>
              <a:gd name="connsiteY10" fmla="*/ 38483 h 833799"/>
              <a:gd name="connsiteX11" fmla="*/ 347728 w 1989864"/>
              <a:gd name="connsiteY11" fmla="*/ 51310 h 833799"/>
              <a:gd name="connsiteX12" fmla="*/ 309241 w 1989864"/>
              <a:gd name="connsiteY12" fmla="*/ 64138 h 833799"/>
              <a:gd name="connsiteX13" fmla="*/ 257924 w 1989864"/>
              <a:gd name="connsiteY13" fmla="*/ 76966 h 833799"/>
              <a:gd name="connsiteX14" fmla="*/ 219437 w 1989864"/>
              <a:gd name="connsiteY14" fmla="*/ 102621 h 833799"/>
              <a:gd name="connsiteX15" fmla="*/ 168120 w 1989864"/>
              <a:gd name="connsiteY15" fmla="*/ 179587 h 833799"/>
              <a:gd name="connsiteX16" fmla="*/ 91145 w 1989864"/>
              <a:gd name="connsiteY16" fmla="*/ 269381 h 833799"/>
              <a:gd name="connsiteX17" fmla="*/ 52657 w 1989864"/>
              <a:gd name="connsiteY17" fmla="*/ 346347 h 833799"/>
              <a:gd name="connsiteX18" fmla="*/ 26999 w 1989864"/>
              <a:gd name="connsiteY18" fmla="*/ 423313 h 833799"/>
              <a:gd name="connsiteX19" fmla="*/ 14170 w 1989864"/>
              <a:gd name="connsiteY19" fmla="*/ 833799 h 833799"/>
              <a:gd name="connsiteX20" fmla="*/ 14170 w 1989864"/>
              <a:gd name="connsiteY20" fmla="*/ 833799 h 8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9864" h="833799">
                <a:moveTo>
                  <a:pt x="1989864" y="269381"/>
                </a:moveTo>
                <a:lnTo>
                  <a:pt x="1989864" y="269381"/>
                </a:lnTo>
                <a:cubicBezTo>
                  <a:pt x="1934271" y="239450"/>
                  <a:pt x="1884338" y="194898"/>
                  <a:pt x="1823084" y="179587"/>
                </a:cubicBezTo>
                <a:cubicBezTo>
                  <a:pt x="1776106" y="167844"/>
                  <a:pt x="1727730" y="156358"/>
                  <a:pt x="1681963" y="141104"/>
                </a:cubicBezTo>
                <a:cubicBezTo>
                  <a:pt x="1660116" y="133822"/>
                  <a:pt x="1640034" y="121508"/>
                  <a:pt x="1617817" y="115449"/>
                </a:cubicBezTo>
                <a:cubicBezTo>
                  <a:pt x="1592721" y="108605"/>
                  <a:pt x="1566552" y="106576"/>
                  <a:pt x="1540842" y="102621"/>
                </a:cubicBezTo>
                <a:cubicBezTo>
                  <a:pt x="1464105" y="90816"/>
                  <a:pt x="1427230" y="86818"/>
                  <a:pt x="1348405" y="76966"/>
                </a:cubicBezTo>
                <a:cubicBezTo>
                  <a:pt x="1222428" y="34977"/>
                  <a:pt x="1320917" y="62704"/>
                  <a:pt x="1181625" y="38483"/>
                </a:cubicBezTo>
                <a:cubicBezTo>
                  <a:pt x="1113040" y="26557"/>
                  <a:pt x="976358" y="0"/>
                  <a:pt x="976358" y="0"/>
                </a:cubicBezTo>
                <a:lnTo>
                  <a:pt x="578654" y="25655"/>
                </a:lnTo>
                <a:cubicBezTo>
                  <a:pt x="544278" y="28299"/>
                  <a:pt x="510287" y="34676"/>
                  <a:pt x="476020" y="38483"/>
                </a:cubicBezTo>
                <a:cubicBezTo>
                  <a:pt x="433306" y="43228"/>
                  <a:pt x="390492" y="47034"/>
                  <a:pt x="347728" y="51310"/>
                </a:cubicBezTo>
                <a:cubicBezTo>
                  <a:pt x="334899" y="55586"/>
                  <a:pt x="322244" y="60423"/>
                  <a:pt x="309241" y="64138"/>
                </a:cubicBezTo>
                <a:cubicBezTo>
                  <a:pt x="292287" y="68981"/>
                  <a:pt x="274131" y="70021"/>
                  <a:pt x="257924" y="76966"/>
                </a:cubicBezTo>
                <a:cubicBezTo>
                  <a:pt x="243752" y="83039"/>
                  <a:pt x="232266" y="94069"/>
                  <a:pt x="219437" y="102621"/>
                </a:cubicBezTo>
                <a:cubicBezTo>
                  <a:pt x="202331" y="128276"/>
                  <a:pt x="189925" y="157785"/>
                  <a:pt x="168120" y="179587"/>
                </a:cubicBezTo>
                <a:cubicBezTo>
                  <a:pt x="123099" y="224603"/>
                  <a:pt x="150017" y="195799"/>
                  <a:pt x="91145" y="269381"/>
                </a:cubicBezTo>
                <a:cubicBezTo>
                  <a:pt x="44359" y="409725"/>
                  <a:pt x="118976" y="197147"/>
                  <a:pt x="52657" y="346347"/>
                </a:cubicBezTo>
                <a:cubicBezTo>
                  <a:pt x="41673" y="371059"/>
                  <a:pt x="35552" y="397658"/>
                  <a:pt x="26999" y="423313"/>
                </a:cubicBezTo>
                <a:cubicBezTo>
                  <a:pt x="-25046" y="579432"/>
                  <a:pt x="14170" y="448274"/>
                  <a:pt x="14170" y="833799"/>
                </a:cubicBezTo>
                <a:lnTo>
                  <a:pt x="14170" y="833799"/>
                </a:lnTo>
              </a:path>
            </a:pathLst>
          </a:custGeom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pic>
        <p:nvPicPr>
          <p:cNvPr id="6" name="Picture 5" descr="Screen Shot 2013-10-20 at 1.2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" y="1676400"/>
            <a:ext cx="66370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3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All modern systems are distributed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257300" y="2038067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Challenges with Distributed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Consistency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Other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Architecture Patterns – this is where SOA comes 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API and Framework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2745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30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71525" y="16002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7. Existing Supply – Refactoring into a SOA</a:t>
            </a:r>
          </a:p>
          <a:p>
            <a:pPr marL="636588" lvl="1" indent="-236538" defTabSz="895350"/>
            <a:r>
              <a:rPr lang="en-US" sz="1500" dirty="0"/>
              <a:t>Look at existing inventory of applications and how they work together</a:t>
            </a:r>
          </a:p>
          <a:p>
            <a:pPr marL="636588" lvl="1" indent="-236538" defTabSz="895350"/>
            <a:r>
              <a:rPr lang="en-US" sz="1500" dirty="0"/>
              <a:t>Identify existing integration interfaces – API calls, Database Transactions, Database Queries</a:t>
            </a:r>
          </a:p>
          <a:p>
            <a:pPr marL="636588" lvl="1" indent="-236538" defTabSz="895350"/>
            <a:r>
              <a:rPr lang="en-US" sz="1500" dirty="0"/>
              <a:t>Select integration points that can be migrated away from using existing integration patterns into a SOA pattern</a:t>
            </a:r>
          </a:p>
          <a:p>
            <a:pPr marL="636588" lvl="1" indent="-236538" defTabSz="895350"/>
            <a:r>
              <a:rPr lang="en-US" sz="1500" dirty="0"/>
              <a:t>Example:  Refactor an application that supports customer service, identify all ODBC and SQL calls that related to customer management, refactor by creating a SOA service for “Customer”</a:t>
            </a:r>
          </a:p>
          <a:p>
            <a:pPr marL="236538" indent="-236538" defTabSz="895350"/>
            <a:r>
              <a:rPr lang="en-US" sz="1900" dirty="0"/>
              <a:t>8. Front Office Application Usage Analysis</a:t>
            </a:r>
          </a:p>
          <a:p>
            <a:pPr marL="636588" lvl="1" indent="-236538" defTabSz="895350"/>
            <a:r>
              <a:rPr lang="en-US" sz="1500" dirty="0"/>
              <a:t>Most enterprise have multiple applications that have some underlying redundant functionality – typically this functionality is implemented differently in each application.</a:t>
            </a:r>
          </a:p>
          <a:p>
            <a:pPr marL="636588" lvl="1" indent="-236538" defTabSz="895350"/>
            <a:r>
              <a:rPr lang="en-US" sz="1500" dirty="0"/>
              <a:t>Identify these redundant functions and see if they can be encapsulated into a common service.</a:t>
            </a:r>
          </a:p>
          <a:p>
            <a:pPr marL="636588" lvl="1" indent="-236538" defTabSz="895350"/>
            <a:r>
              <a:rPr lang="en-US" sz="1500" dirty="0"/>
              <a:t>Example:  Drexel grading data is used by students, facility and the administration – it can be accessed via the web, but we would like to extend to mobile. Solution is to create a common grading service that can be used by multiple applications. Imagine a service like “</a:t>
            </a:r>
            <a:r>
              <a:rPr lang="en-US" sz="1500" dirty="0" err="1"/>
              <a:t>HoldGrades</a:t>
            </a:r>
            <a:r>
              <a:rPr lang="en-US" sz="1500" dirty="0"/>
              <a:t>()” that is called from the billing system</a:t>
            </a:r>
            <a:endParaRPr lang="en-US" sz="1700" dirty="0"/>
          </a:p>
          <a:p>
            <a:pPr marL="636588" lvl="1" indent="-236538" defTabSz="8953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5397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EFC55-AE42-A24D-871B-8BB55C5177EB}" type="slidenum">
              <a:rPr lang="en-US"/>
              <a:pPr/>
              <a:t>31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Approaches to Identify Services in a SOA Design</a:t>
            </a:r>
          </a:p>
        </p:txBody>
      </p:sp>
      <p:sp>
        <p:nvSpPr>
          <p:cNvPr id="7372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43875" cy="4972050"/>
          </a:xfrm>
        </p:spPr>
        <p:txBody>
          <a:bodyPr/>
          <a:lstStyle/>
          <a:p>
            <a:pPr marL="236538" indent="-236538" defTabSz="895350"/>
            <a:r>
              <a:rPr lang="en-US" sz="1900" dirty="0"/>
              <a:t>9. Infrastructure</a:t>
            </a:r>
          </a:p>
          <a:p>
            <a:pPr marL="636588" lvl="1" indent="-236538" defTabSz="895350"/>
            <a:r>
              <a:rPr lang="en-US" sz="1500" dirty="0"/>
              <a:t>Although not common, there are cases when services are useful to take advantage of sharing infrastructure-specific capabilities.</a:t>
            </a:r>
          </a:p>
          <a:p>
            <a:pPr marL="636588" lvl="1" indent="-236538" defTabSz="895350"/>
            <a:r>
              <a:rPr lang="en-US" sz="1500" dirty="0"/>
              <a:t>Consider that you have a special piece of hardware that performs a very specific function and you want to share that capability with a lot of consuming applications.</a:t>
            </a:r>
          </a:p>
          <a:p>
            <a:pPr marL="636588" lvl="1" indent="-236538" defTabSz="895350"/>
            <a:r>
              <a:rPr lang="en-US" sz="1500" dirty="0"/>
              <a:t>Consider when you need to isolate a specific function to a certain piece of hardware or network zone for compliance purposes</a:t>
            </a:r>
          </a:p>
          <a:p>
            <a:pPr marL="636588" lvl="1" indent="-236538" defTabSz="895350"/>
            <a:r>
              <a:rPr lang="en-US" sz="1500" dirty="0"/>
              <a:t>Create a service that hides the specifics of the special infrastructure and expose it to other applications.  Example:  Use PayPal’s payment services instead of doing your own credit card processing – eliminates the need to deal with PCI compliance. </a:t>
            </a:r>
          </a:p>
          <a:p>
            <a:pPr marL="236538" indent="-236538" defTabSz="895350"/>
            <a:r>
              <a:rPr lang="en-US" sz="1900" dirty="0"/>
              <a:t>10. Look at non-functional requirements.</a:t>
            </a:r>
          </a:p>
          <a:p>
            <a:pPr marL="636588" lvl="1" indent="-236538" defTabSz="895350"/>
            <a:r>
              <a:rPr lang="en-US" sz="1500" dirty="0"/>
              <a:t>Examine the set of non-functional requirements and look for opportunities where centralizing the implementation of certain capabilities helps enable the non-functional requirements.</a:t>
            </a:r>
          </a:p>
          <a:p>
            <a:pPr marL="636588" lvl="1" indent="-236538" defTabSz="895350"/>
            <a:r>
              <a:rPr lang="en-US" sz="1500" dirty="0"/>
              <a:t>Common examples are from security and performance set of non-</a:t>
            </a:r>
            <a:r>
              <a:rPr lang="en-US" sz="1500" dirty="0" err="1"/>
              <a:t>functionals</a:t>
            </a:r>
            <a:r>
              <a:rPr lang="en-US" sz="1500" dirty="0"/>
              <a:t>.  </a:t>
            </a:r>
          </a:p>
          <a:p>
            <a:pPr marL="636588" lvl="1" indent="-236538" defTabSz="895350"/>
            <a:r>
              <a:rPr lang="en-US" sz="1500" dirty="0"/>
              <a:t>Example:  Create a service to encapsulate making authorization decisions abstracting the complex dataflow of the </a:t>
            </a:r>
            <a:r>
              <a:rPr lang="en-US" sz="1500" dirty="0" err="1"/>
              <a:t>oAuth</a:t>
            </a:r>
            <a:r>
              <a:rPr lang="en-US" sz="1500" dirty="0"/>
              <a:t> protocol; another example is the distribution of the MQ calculation in the Bunch tool (from Method #6) </a:t>
            </a:r>
            <a:endParaRPr lang="en-US" sz="1700" dirty="0"/>
          </a:p>
          <a:p>
            <a:pPr marL="636588" lvl="1" indent="-236538" defTabSz="895350"/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295400" y="6096000"/>
            <a:ext cx="7614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Reference: “Ten Ways to Identify Services”, http://</a:t>
            </a:r>
            <a:r>
              <a:rPr lang="en-US" sz="1200" dirty="0" err="1">
                <a:solidFill>
                  <a:srgbClr val="FF0000"/>
                </a:solidFill>
              </a:rPr>
              <a:t>searchsoa.techtarget.com</a:t>
            </a:r>
            <a:r>
              <a:rPr lang="en-US" sz="1200" dirty="0">
                <a:solidFill>
                  <a:srgbClr val="FF0000"/>
                </a:solidFill>
              </a:rPr>
              <a:t>/tip/Ten-ways-to-identify-services </a:t>
            </a:r>
          </a:p>
        </p:txBody>
      </p:sp>
    </p:spTree>
    <p:extLst>
      <p:ext uri="{BB962C8B-B14F-4D97-AF65-F5344CB8AC3E}">
        <p14:creationId xmlns:p14="http://schemas.microsoft.com/office/powerpoint/2010/main" val="396666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4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Challenges with Distributed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FE2B8-76D8-3B4A-8844-33902C74F764}"/>
              </a:ext>
            </a:extLst>
          </p:cNvPr>
          <p:cNvSpPr/>
          <p:nvPr/>
        </p:nvSpPr>
        <p:spPr>
          <a:xfrm>
            <a:off x="1524000" y="2275166"/>
            <a:ext cx="59436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reliable.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Latency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Bandwidth is infinite.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secure.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Topology doesn't change.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There is one administrator.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Transport cost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The network is homogeneous.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73343-B832-CB4F-8761-B6BE16FA6CCE}"/>
              </a:ext>
            </a:extLst>
          </p:cNvPr>
          <p:cNvSpPr/>
          <p:nvPr/>
        </p:nvSpPr>
        <p:spPr>
          <a:xfrm>
            <a:off x="762000" y="1182231"/>
            <a:ext cx="792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These are generally known as the “fallacies of distributed computing”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FFA55-2265-1F48-859A-F67463995B2B}"/>
              </a:ext>
            </a:extLst>
          </p:cNvPr>
          <p:cNvSpPr/>
          <p:nvPr/>
        </p:nvSpPr>
        <p:spPr>
          <a:xfrm>
            <a:off x="990600" y="6013854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http://</a:t>
            </a:r>
            <a:r>
              <a:rPr lang="en-US" sz="1400" b="1" dirty="0" err="1">
                <a:solidFill>
                  <a:srgbClr val="0000FF"/>
                </a:solidFill>
              </a:rPr>
              <a:t>en.wikipedia.org</a:t>
            </a:r>
            <a:r>
              <a:rPr lang="en-US" sz="1400" b="1" dirty="0">
                <a:solidFill>
                  <a:srgbClr val="0000FF"/>
                </a:solidFill>
              </a:rPr>
              <a:t>/wiki/</a:t>
            </a:r>
            <a:r>
              <a:rPr lang="en-US" sz="1400" b="1" dirty="0" err="1">
                <a:solidFill>
                  <a:srgbClr val="0000FF"/>
                </a:solidFill>
              </a:rPr>
              <a:t>Fallacies_of_distributed_computing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6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5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CAP Theorem – Can only pick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81A0F-EC84-E747-8BAD-647986B3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338943"/>
            <a:ext cx="5397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6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Other 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9FADC-9927-3342-AA4B-ED5C3891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240971"/>
            <a:ext cx="3403600" cy="2605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E45A-7E9F-5D48-9FA0-AF9548F5B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"/>
          <a:stretch/>
        </p:blipFill>
        <p:spPr>
          <a:xfrm>
            <a:off x="762000" y="1421152"/>
            <a:ext cx="2667000" cy="242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479961" y="3962400"/>
            <a:ext cx="403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many nodes in a distributed system cant guarantee that they see the same ordering of events (or messages)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492B3-51EA-1841-968A-FC6531C2F00A}"/>
              </a:ext>
            </a:extLst>
          </p:cNvPr>
          <p:cNvSpPr/>
          <p:nvPr/>
        </p:nvSpPr>
        <p:spPr>
          <a:xfrm>
            <a:off x="4978400" y="3962400"/>
            <a:ext cx="4038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Nor can they agree or synchronize based on time</a:t>
            </a:r>
          </a:p>
        </p:txBody>
      </p:sp>
    </p:spTree>
    <p:extLst>
      <p:ext uri="{BB962C8B-B14F-4D97-AF65-F5344CB8AC3E}">
        <p14:creationId xmlns:p14="http://schemas.microsoft.com/office/powerpoint/2010/main" val="384053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7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Security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609600" y="5505450"/>
            <a:ext cx="807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Also, the various nodes in a distributed system should not trust each other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E15B9-14E5-F848-A391-B69924E2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81" y="1352550"/>
            <a:ext cx="5207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8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Unreliable Network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381000" y="4833026"/>
            <a:ext cx="350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Did the server get my message?</a:t>
            </a:r>
          </a:p>
          <a:p>
            <a:r>
              <a:rPr lang="en-US" sz="1600" dirty="0"/>
              <a:t>Is the server slow?</a:t>
            </a:r>
          </a:p>
          <a:p>
            <a:r>
              <a:rPr lang="en-US" sz="1600" dirty="0"/>
              <a:t>Did the server die?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3476E-36F7-5348-B1DA-B5DB073D285D}"/>
              </a:ext>
            </a:extLst>
          </p:cNvPr>
          <p:cNvSpPr/>
          <p:nvPr/>
        </p:nvSpPr>
        <p:spPr bwMode="auto">
          <a:xfrm>
            <a:off x="898566" y="2140667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E8DFA-E302-0D49-9A64-1514AC585530}"/>
              </a:ext>
            </a:extLst>
          </p:cNvPr>
          <p:cNvSpPr/>
          <p:nvPr/>
        </p:nvSpPr>
        <p:spPr bwMode="auto">
          <a:xfrm>
            <a:off x="6172200" y="2140667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4E421-EE3B-C34D-B3DF-92FAAFC96DA2}"/>
              </a:ext>
            </a:extLst>
          </p:cNvPr>
          <p:cNvSpPr/>
          <p:nvPr/>
        </p:nvSpPr>
        <p:spPr>
          <a:xfrm>
            <a:off x="5410200" y="4944570"/>
            <a:ext cx="3505200" cy="64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Is the client still there?</a:t>
            </a:r>
          </a:p>
          <a:p>
            <a:r>
              <a:rPr lang="en-US" sz="1600" dirty="0"/>
              <a:t>Did the client get my response?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5CF9AD1-F15E-EA46-935A-96FF754F72D9}"/>
              </a:ext>
            </a:extLst>
          </p:cNvPr>
          <p:cNvCxnSpPr/>
          <p:nvPr/>
        </p:nvCxnSpPr>
        <p:spPr bwMode="auto">
          <a:xfrm>
            <a:off x="2727366" y="2775626"/>
            <a:ext cx="3444834" cy="12700"/>
          </a:xfrm>
          <a:prstGeom prst="curvedConnector3">
            <a:avLst>
              <a:gd name="adj1" fmla="val 5241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E49A93E-7628-4C4E-9568-D72E6C19DAB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727368" y="3760811"/>
            <a:ext cx="3444835" cy="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57F79-9763-0342-9385-FE7E5C81CE98}"/>
              </a:ext>
            </a:extLst>
          </p:cNvPr>
          <p:cNvSpPr/>
          <p:nvPr/>
        </p:nvSpPr>
        <p:spPr>
          <a:xfrm>
            <a:off x="4084617" y="2270450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FAEF3-7C6C-6649-B923-E551315471FF}"/>
              </a:ext>
            </a:extLst>
          </p:cNvPr>
          <p:cNvSpPr/>
          <p:nvPr/>
        </p:nvSpPr>
        <p:spPr>
          <a:xfrm>
            <a:off x="4084617" y="3292800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50707-F116-E242-BA16-2D84C8E458F0}"/>
              </a:ext>
            </a:extLst>
          </p:cNvPr>
          <p:cNvSpPr/>
          <p:nvPr/>
        </p:nvSpPr>
        <p:spPr>
          <a:xfrm>
            <a:off x="1143000" y="5939135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problems can be partially addressed using timeouts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5ED56-C7E6-FA46-9132-26D5F57230DA}"/>
              </a:ext>
            </a:extLst>
          </p:cNvPr>
          <p:cNvSpPr/>
          <p:nvPr/>
        </p:nvSpPr>
        <p:spPr>
          <a:xfrm>
            <a:off x="381000" y="1083091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Client and Servers in a distributed system cannot make certain assumptions about each other</a:t>
            </a:r>
          </a:p>
        </p:txBody>
      </p:sp>
    </p:spTree>
    <p:extLst>
      <p:ext uri="{BB962C8B-B14F-4D97-AF65-F5344CB8AC3E}">
        <p14:creationId xmlns:p14="http://schemas.microsoft.com/office/powerpoint/2010/main" val="357252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AEBEB9-08C4-1842-B6EC-4A1B60805F06}" type="slidenum">
              <a:rPr lang="en-US"/>
              <a:pPr/>
              <a:t>9</a:t>
            </a:fld>
            <a:endParaRPr lang="en-US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95350"/>
            <a:r>
              <a:rPr lang="en-US" dirty="0"/>
              <a:t>Flow Control 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FB2E-009C-A047-BF17-925E48036C69}"/>
              </a:ext>
            </a:extLst>
          </p:cNvPr>
          <p:cNvSpPr/>
          <p:nvPr/>
        </p:nvSpPr>
        <p:spPr>
          <a:xfrm>
            <a:off x="228600" y="4114800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Can the client keep up with the data being returned from the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3476E-36F7-5348-B1DA-B5DB073D285D}"/>
              </a:ext>
            </a:extLst>
          </p:cNvPr>
          <p:cNvSpPr/>
          <p:nvPr/>
        </p:nvSpPr>
        <p:spPr bwMode="auto">
          <a:xfrm>
            <a:off x="746166" y="1422441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E8DFA-E302-0D49-9A64-1514AC585530}"/>
              </a:ext>
            </a:extLst>
          </p:cNvPr>
          <p:cNvSpPr/>
          <p:nvPr/>
        </p:nvSpPr>
        <p:spPr bwMode="auto">
          <a:xfrm>
            <a:off x="6019800" y="1422441"/>
            <a:ext cx="1828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rPr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4E421-EE3B-C34D-B3DF-92FAAFC96DA2}"/>
              </a:ext>
            </a:extLst>
          </p:cNvPr>
          <p:cNvSpPr/>
          <p:nvPr/>
        </p:nvSpPr>
        <p:spPr>
          <a:xfrm>
            <a:off x="5257800" y="4071285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Can the server keep up with the client volume?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5CF9AD1-F15E-EA46-935A-96FF754F72D9}"/>
              </a:ext>
            </a:extLst>
          </p:cNvPr>
          <p:cNvCxnSpPr/>
          <p:nvPr/>
        </p:nvCxnSpPr>
        <p:spPr bwMode="auto">
          <a:xfrm>
            <a:off x="2574966" y="2057400"/>
            <a:ext cx="3444834" cy="12700"/>
          </a:xfrm>
          <a:prstGeom prst="curvedConnector3">
            <a:avLst>
              <a:gd name="adj1" fmla="val 5241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E49A93E-7628-4C4E-9568-D72E6C19DAB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574968" y="3042585"/>
            <a:ext cx="3444835" cy="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57F79-9763-0342-9385-FE7E5C81CE98}"/>
              </a:ext>
            </a:extLst>
          </p:cNvPr>
          <p:cNvSpPr/>
          <p:nvPr/>
        </p:nvSpPr>
        <p:spPr>
          <a:xfrm>
            <a:off x="3932217" y="1552224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FAEF3-7C6C-6649-B923-E551315471FF}"/>
              </a:ext>
            </a:extLst>
          </p:cNvPr>
          <p:cNvSpPr/>
          <p:nvPr/>
        </p:nvSpPr>
        <p:spPr>
          <a:xfrm>
            <a:off x="3932217" y="2574574"/>
            <a:ext cx="30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3274F4-F781-494F-847E-FF7F8D365778}"/>
              </a:ext>
            </a:extLst>
          </p:cNvPr>
          <p:cNvSpPr/>
          <p:nvPr/>
        </p:nvSpPr>
        <p:spPr>
          <a:xfrm>
            <a:off x="284018" y="5142554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problems are dealt with using patterns like back pressure and circuit breakers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3B3BA9-7AAF-0543-99F7-ECEFBD08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265" y="4813337"/>
            <a:ext cx="183896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3801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51192</TotalTime>
  <Words>2375</Words>
  <Application>Microsoft Macintosh PowerPoint</Application>
  <PresentationFormat>On-screen Show (4:3)</PresentationFormat>
  <Paragraphs>244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Tahoma</vt:lpstr>
      <vt:lpstr>Times New Roman</vt:lpstr>
      <vt:lpstr>Wingdings</vt:lpstr>
      <vt:lpstr>Blueprint</vt:lpstr>
      <vt:lpstr>A Service Oriented Architecture (SOA) Primer</vt:lpstr>
      <vt:lpstr>Why SOA?</vt:lpstr>
      <vt:lpstr>All modern systems are distributed</vt:lpstr>
      <vt:lpstr>Challenges with Distributed Systems</vt:lpstr>
      <vt:lpstr>CAP Theorem – Can only pick 2</vt:lpstr>
      <vt:lpstr>Other Challenges</vt:lpstr>
      <vt:lpstr>Security Challenges</vt:lpstr>
      <vt:lpstr>Unreliable Network Challenges</vt:lpstr>
      <vt:lpstr>Flow Control Challenges</vt:lpstr>
      <vt:lpstr>Architecture Styles</vt:lpstr>
      <vt:lpstr>Service Oriented Architecture Style</vt:lpstr>
      <vt:lpstr>Service Based Style</vt:lpstr>
      <vt:lpstr>Microservice Architecture</vt:lpstr>
      <vt:lpstr>Ingredients needed to create applications using the SOA style</vt:lpstr>
      <vt:lpstr>Programming Models and Considerations</vt:lpstr>
      <vt:lpstr>The SOA Samples</vt:lpstr>
      <vt:lpstr>The SOA Samples</vt:lpstr>
      <vt:lpstr>Tenets of SOA – Boundaries are Explicit</vt:lpstr>
      <vt:lpstr>Tenets of SOA – Services are Autonomous</vt:lpstr>
      <vt:lpstr>Tenets of SOA – Services Share Schema and Contract, not Class</vt:lpstr>
      <vt:lpstr>Tenets of SOA – Service Compatibility is based on Policy</vt:lpstr>
      <vt:lpstr>Approaches to Identify Services in a SOA Design</vt:lpstr>
      <vt:lpstr>Approaches to Identify Services in a SOA Design</vt:lpstr>
      <vt:lpstr>Approaches to Identify Services in a SOA Design</vt:lpstr>
      <vt:lpstr>Component-Based Decomposition Example – The bunch system</vt:lpstr>
      <vt:lpstr>Component-Based Decomposition Example – The bunch system</vt:lpstr>
      <vt:lpstr>Component-Based Decomposition Example – The bunch system</vt:lpstr>
      <vt:lpstr>Component-Based Decomposition Example – The bunch system</vt:lpstr>
      <vt:lpstr>We refactored bunch to support distributed computation and describe it here…</vt:lpstr>
      <vt:lpstr>Approaches to Identify Services in a SOA Design</vt:lpstr>
      <vt:lpstr>Approaches to Identify Services in a SOA Design</vt:lpstr>
    </vt:vector>
  </TitlesOfParts>
  <Company>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Architecture for Distributing  the Computation of  Software Clustering Algorithms</dc:title>
  <dc:creator>Brian Mitchell</dc:creator>
  <cp:lastModifiedBy>Mitchell,Brian</cp:lastModifiedBy>
  <cp:revision>573</cp:revision>
  <dcterms:created xsi:type="dcterms:W3CDTF">2001-08-17T22:25:52Z</dcterms:created>
  <dcterms:modified xsi:type="dcterms:W3CDTF">2019-11-21T23:10:46Z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1460382806</vt:i4>
  </property>
  <property fmtid="{D5CDD505-2E9C-101B-9397-08002B2CF9AE}" pid="3" name="_EmailSubject">
    <vt:lpwstr>Updated Lecture Notes</vt:lpwstr>
  </property>
  <property fmtid="{D5CDD505-2E9C-101B-9397-08002B2CF9AE}" pid="4" name="_AuthorEmail">
    <vt:lpwstr>Brian.Mitchell@CIGNA.COM</vt:lpwstr>
  </property>
  <property fmtid="{D5CDD505-2E9C-101B-9397-08002B2CF9AE}" pid="5" name="_AuthorEmailDisplayName">
    <vt:lpwstr>Mitchell, Brian S      TL29J</vt:lpwstr>
  </property>
</Properties>
</file>